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3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357214"/>
            <a:ext cx="10358510" cy="7500990"/>
          </a:xfrm>
          <a:prstGeom prst="rect">
            <a:avLst/>
          </a:prstGeom>
          <a:noFill/>
        </p:spPr>
      </p:pic>
      <p:sp>
        <p:nvSpPr>
          <p:cNvPr id="9217" name="WordArt 1"/>
          <p:cNvSpPr>
            <a:spLocks noChangeArrowheads="1" noChangeShapeType="1" noTextEdit="1"/>
          </p:cNvSpPr>
          <p:nvPr/>
        </p:nvSpPr>
        <p:spPr bwMode="auto">
          <a:xfrm>
            <a:off x="142844" y="1214422"/>
            <a:ext cx="7500990" cy="40005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5"/>
              </a:avLst>
            </a:prstTxWarp>
          </a:bodyPr>
          <a:lstStyle/>
          <a:p>
            <a:pPr algn="ctr" rtl="0"/>
            <a:r>
              <a:rPr lang="ru-RU" sz="9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Эффективные формы и методы </a:t>
            </a:r>
          </a:p>
          <a:p>
            <a:pPr algn="ctr" rtl="0"/>
            <a:r>
              <a:rPr lang="ru-RU" sz="9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</a:t>
            </a:r>
            <a:r>
              <a:rPr lang="ru-RU" sz="9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рганизации </a:t>
            </a:r>
            <a:r>
              <a:rPr lang="ru-RU" sz="9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</a:t>
            </a:r>
            <a:r>
              <a:rPr lang="ru-RU" sz="9600" b="1" i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едагогическая деятельности</a:t>
            </a:r>
          </a:p>
          <a:p>
            <a:pPr algn="ctr" rtl="0"/>
            <a:endParaRPr lang="ru-RU" sz="9600" b="1" i="1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  <a:p>
            <a:pPr algn="ctr" rtl="0"/>
            <a:endParaRPr lang="ru-RU" sz="9600" b="1" i="1" kern="10" spc="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  <a:p>
            <a:pPr algn="r" rtl="0"/>
            <a:endParaRPr lang="ru-RU" sz="9600" b="1" i="1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  <a:p>
            <a:pPr algn="r" rtl="0"/>
            <a:r>
              <a:rPr lang="ru-RU" sz="5950" b="1" i="1" kern="10" spc="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Подготовила: педагог-психолог  МБДОУ «Д/с  №47»</a:t>
            </a:r>
          </a:p>
          <a:p>
            <a:pPr algn="r" rtl="0"/>
            <a:r>
              <a:rPr lang="ru-RU" sz="5950" b="1" i="1" kern="10" spc="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Пархоменко И.Н.</a:t>
            </a:r>
            <a:endParaRPr lang="ru-RU" sz="5950" b="1" i="1" kern="10" spc="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8726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8786842" cy="757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Интерактивные методы организации деятельности: 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21442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14298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      </a:t>
            </a:r>
            <a:endParaRPr lang="ru-RU" sz="24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85784" y="1000108"/>
            <a:ext cx="90011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Интерактивный</a:t>
            </a:r>
            <a:r>
              <a:rPr lang="ru-RU" sz="1600" b="1" dirty="0" smtClean="0"/>
              <a:t> </a:t>
            </a:r>
            <a:r>
              <a:rPr lang="ru-RU" sz="1600" dirty="0" smtClean="0"/>
              <a:t>означает способность взаимодействовать или находиться в режиме беседы, диалога.  Отсюда, </a:t>
            </a:r>
            <a:r>
              <a:rPr lang="ru-RU" sz="1600" dirty="0" err="1" smtClean="0"/>
              <a:t>интерактив</a:t>
            </a:r>
            <a:r>
              <a:rPr lang="ru-RU" sz="1600" dirty="0" smtClean="0"/>
              <a:t> – это прежде всего, диалог, в ходе которого осуществляется взаимодействие. </a:t>
            </a:r>
            <a:r>
              <a:rPr lang="ru-RU" sz="1600" dirty="0" smtClean="0"/>
              <a:t> Относят :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85784" y="1857365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 Ролевые </a:t>
            </a:r>
            <a:r>
              <a:rPr lang="ru-RU" sz="1600" b="1" dirty="0" smtClean="0"/>
              <a:t>игры</a:t>
            </a:r>
            <a:r>
              <a:rPr lang="ru-RU" sz="1600" dirty="0" smtClean="0"/>
              <a:t> - </a:t>
            </a:r>
            <a:r>
              <a:rPr lang="ru-RU" sz="1600" dirty="0" smtClean="0"/>
              <a:t>это игровая ситуация , </a:t>
            </a:r>
            <a:r>
              <a:rPr lang="ru-RU" sz="1600" dirty="0" smtClean="0"/>
              <a:t>в ходе которых имитируются и разрешаются проблемные </a:t>
            </a:r>
            <a:r>
              <a:rPr lang="ru-RU" sz="1600" dirty="0" smtClean="0"/>
              <a:t>ситуации.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14346" y="2428868"/>
            <a:ext cx="85725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 Театр-экспромт</a:t>
            </a:r>
            <a:r>
              <a:rPr lang="ru-RU" sz="1600" dirty="0" smtClean="0"/>
              <a:t>- </a:t>
            </a:r>
            <a:r>
              <a:rPr lang="ru-RU" sz="1600" dirty="0" smtClean="0"/>
              <a:t>Театр-экспромт называется так потому, что в нем на глазах у зрителей может разыграться спектакль неожиданного содержания, с элементами импровизированной игры. Никто из участников до самого представления не знает, кто будет исполнять какие роли, Узнают об этом только на самом мероприятии</a:t>
            </a:r>
            <a:r>
              <a:rPr lang="ru-RU" sz="1600" dirty="0" smtClean="0"/>
              <a:t>.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42908" y="3357563"/>
            <a:ext cx="87154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-Драматизация</a:t>
            </a:r>
            <a:r>
              <a:rPr lang="ru-RU" sz="1600" dirty="0" smtClean="0"/>
              <a:t>- </a:t>
            </a:r>
            <a:r>
              <a:rPr lang="ru-RU" sz="1600" dirty="0" smtClean="0"/>
              <a:t>Это </a:t>
            </a:r>
            <a:r>
              <a:rPr lang="ru-RU" sz="1600" dirty="0" err="1" smtClean="0"/>
              <a:t>инсценирование</a:t>
            </a:r>
            <a:r>
              <a:rPr lang="ru-RU" sz="1600" dirty="0" smtClean="0"/>
              <a:t>, разыгрывание по ролям содержания познавательного материала (как на уроках, так и вне их). 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b="1" dirty="0" err="1" smtClean="0"/>
              <a:t>Синектика</a:t>
            </a:r>
            <a:r>
              <a:rPr lang="ru-RU" sz="1600" dirty="0" smtClean="0"/>
              <a:t>- Коллективная творческая деятельность и учебное исследование, основанные на целенаправленном использовании интуитивно-образного, метафорического мышления участников. Объединение разнородных элементов, построенное на </a:t>
            </a:r>
            <a:r>
              <a:rPr lang="ru-RU" sz="1600" dirty="0" err="1" smtClean="0"/>
              <a:t>аналогии.И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спользуются</a:t>
            </a:r>
            <a:r>
              <a:rPr lang="ru-RU" sz="1600" dirty="0" smtClean="0"/>
              <a:t>: прямая аналогия (а как решаются подобные задачи?); личная или </a:t>
            </a:r>
            <a:r>
              <a:rPr lang="ru-RU" sz="1600" dirty="0" err="1" smtClean="0"/>
              <a:t>эмпатическая</a:t>
            </a:r>
            <a:r>
              <a:rPr lang="ru-RU" sz="1600" dirty="0" smtClean="0"/>
              <a:t> аналогия (представь, что ты …Что бы ты мог сказать о …); символическая аналогия (выражает суть задачи в виде символов); фантастическая аналогия (как бы эту проблему решили сказочные герои и др</a:t>
            </a:r>
            <a:r>
              <a:rPr lang="ru-RU" sz="1600" dirty="0" smtClean="0"/>
              <a:t>.).</a:t>
            </a:r>
          </a:p>
          <a:p>
            <a:pPr>
              <a:buFontTx/>
              <a:buChar char="-"/>
            </a:pPr>
            <a:r>
              <a:rPr lang="ru-RU" sz="1600" b="1" dirty="0" smtClean="0"/>
              <a:t>Дискуссия </a:t>
            </a:r>
            <a:r>
              <a:rPr lang="ru-RU" sz="1600" dirty="0" smtClean="0"/>
              <a:t>- Способ организации совместной коллективной деятельности, имеющий целью интенсивное и продуктивное решение групповой задачи и нахождение правильного </a:t>
            </a:r>
            <a:r>
              <a:rPr lang="ru-RU" sz="1600" dirty="0" smtClean="0"/>
              <a:t>от(прием </a:t>
            </a:r>
            <a:r>
              <a:rPr lang="ru-RU" sz="1600" smtClean="0"/>
              <a:t>«Жужжание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8726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8786842" cy="757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altLang="ru-RU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Каким будет конечный </a:t>
            </a:r>
            <a:r>
              <a:rPr lang="ru-RU" altLang="ru-RU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результат педагогической деятельности?</a:t>
            </a:r>
            <a:r>
              <a:rPr lang="ru-RU" altLang="ru-RU" sz="3600" b="1" i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21442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14298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      </a:t>
            </a:r>
            <a:endParaRPr lang="ru-RU" sz="24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85784" y="1000108"/>
            <a:ext cx="9001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85784" y="1857365"/>
            <a:ext cx="8715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14346" y="2428868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42908" y="3357563"/>
            <a:ext cx="8715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357298"/>
            <a:ext cx="6500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latin typeface="Times New Roman" pitchFamily="18" charset="0"/>
              </a:rPr>
              <a:t>Основным и конечным результатом педагогической деятельности является </a:t>
            </a:r>
            <a:r>
              <a:rPr lang="ru-RU" altLang="ru-RU" sz="3200" b="1" dirty="0" smtClean="0">
                <a:latin typeface="Times New Roman" pitchFamily="18" charset="0"/>
              </a:rPr>
              <a:t>воспитанник, </a:t>
            </a:r>
            <a:r>
              <a:rPr lang="ru-RU" altLang="ru-RU" sz="3200" b="1" dirty="0" smtClean="0">
                <a:latin typeface="Times New Roman" pitchFamily="18" charset="0"/>
              </a:rPr>
              <a:t>развитие его личности, </a:t>
            </a:r>
            <a:r>
              <a:rPr lang="ru-RU" altLang="ru-RU" sz="3200" b="1" dirty="0" smtClean="0">
                <a:latin typeface="Times New Roman" pitchFamily="18" charset="0"/>
              </a:rPr>
              <a:t>способностей и умений.</a:t>
            </a:r>
            <a:endParaRPr lang="ru-RU" alt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28726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7000892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altLang="ru-RU" sz="3600" b="1" i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121442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14298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      </a:t>
            </a:r>
            <a:endParaRPr lang="ru-RU" sz="24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85784" y="1000108"/>
            <a:ext cx="90011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285784" y="1857365"/>
            <a:ext cx="8715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14346" y="2428868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42908" y="3357563"/>
            <a:ext cx="8715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357298"/>
            <a:ext cx="6500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Times New Roman" pitchFamily="18" charset="0"/>
              </a:rPr>
              <a:t>Когда тебя постигнет горе,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Когда трудна дорога в гору,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Когда ты нищ и много должен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Когда тебя гнетут заботы –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Вперед! И не бросай работу!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Известно каждому из нас –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Жизнь - штука сложная, подчас.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Не поворачивай же вспять,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И чуть помедлив, может быть,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Когда есть шансы устоять,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Бросок к успеху совершить</a:t>
            </a:r>
            <a:r>
              <a:rPr lang="ru-RU" altLang="ru-RU" b="1" dirty="0" smtClean="0">
                <a:latin typeface="Times New Roman" pitchFamily="18" charset="0"/>
              </a:rPr>
              <a:t>.</a:t>
            </a:r>
          </a:p>
          <a:p>
            <a:endParaRPr lang="ru-RU" altLang="ru-RU" b="1" dirty="0" smtClean="0"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1285860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Times New Roman" pitchFamily="18" charset="0"/>
              </a:rPr>
              <a:t>Для нерешительных людей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Цель отдаляется вдвойне.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Нет вещи более простой,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Чем на борьбу махнуть рукой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И с опозданием понять,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Что королем ты мог бы стать.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Успех и неудача – это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Две стороны одной монеты.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Гони сомнение и страх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Твоя удача в двух шагах!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Пускай провал пророчит кто-то.</a:t>
            </a:r>
          </a:p>
          <a:p>
            <a:r>
              <a:rPr lang="ru-RU" altLang="ru-RU" b="1" dirty="0" smtClean="0">
                <a:latin typeface="Times New Roman" pitchFamily="18" charset="0"/>
              </a:rPr>
              <a:t>Вперед! И не бросай работу</a:t>
            </a:r>
            <a:r>
              <a:rPr lang="ru-RU" altLang="ru-RU" b="1" dirty="0" smtClean="0">
                <a:latin typeface="Times New Roman" pitchFamily="18" charset="0"/>
              </a:rPr>
              <a:t>!</a:t>
            </a:r>
          </a:p>
          <a:p>
            <a:endParaRPr lang="ru-RU" altLang="ru-RU" b="1" dirty="0" smtClean="0">
              <a:latin typeface="Times New Roman" pitchFamily="18" charset="0"/>
            </a:endParaRPr>
          </a:p>
          <a:p>
            <a:endParaRPr lang="ru-RU" altLang="ru-RU" b="1" dirty="0" smtClean="0">
              <a:latin typeface="Times New Roman" pitchFamily="18" charset="0"/>
            </a:endParaRPr>
          </a:p>
          <a:p>
            <a:endParaRPr lang="ru-RU" altLang="ru-RU" b="1" dirty="0" smtClean="0"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481399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 smtClean="0">
                <a:latin typeface="Times New Roman" pitchFamily="18" charset="0"/>
              </a:rPr>
              <a:t>Неизвестный автор</a:t>
            </a:r>
          </a:p>
          <a:p>
            <a:r>
              <a:rPr lang="ru-RU" altLang="ru-RU" b="1" i="1" dirty="0" smtClean="0">
                <a:latin typeface="Times New Roman" pitchFamily="18" charset="0"/>
              </a:rPr>
              <a:t>(Из книги Л.И. Варваринской «С чего начать и как преуспеть»)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-357214"/>
            <a:ext cx="10358510" cy="7500990"/>
          </a:xfrm>
          <a:prstGeom prst="rect">
            <a:avLst/>
          </a:prstGeom>
          <a:noFill/>
        </p:spPr>
      </p:pic>
      <p:sp>
        <p:nvSpPr>
          <p:cNvPr id="8193" name="WordArt 1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8858280" cy="7191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31"/>
              </a:avLst>
            </a:prstTxWarp>
          </a:bodyPr>
          <a:lstStyle/>
          <a:p>
            <a:pPr algn="ctr" rtl="0"/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</a:rPr>
              <a:t>Сущность педагогической деятельности</a:t>
            </a:r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: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Arial Black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736"/>
            <a:ext cx="65722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Педагогическая деятельность - представляет особый вид социальной деятельности, направленной на передачу от старших поколений младшим накопленных человечеством культуры и опыта, создание условий для их личностного развития и подготовку к выполнению определенных социальных ролей в обществе.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50" y="-285776"/>
            <a:ext cx="10358510" cy="7500990"/>
          </a:xfrm>
          <a:prstGeom prst="rect">
            <a:avLst/>
          </a:prstGeom>
          <a:noFill/>
          <a:ln>
            <a:noFill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74690" y="142852"/>
            <a:ext cx="521771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Деятельность</a:t>
            </a:r>
            <a:endParaRPr kumimoji="0" lang="ru-RU" sz="66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250661" y="1178703"/>
            <a:ext cx="78581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428860" y="1142984"/>
            <a:ext cx="85725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786314" y="1928802"/>
            <a:ext cx="3643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</a:t>
            </a:r>
            <a:r>
              <a:rPr lang="ru-RU" sz="2800" dirty="0" smtClean="0"/>
              <a:t>бщепедагогическая</a:t>
            </a:r>
          </a:p>
          <a:p>
            <a:r>
              <a:rPr lang="ru-RU" sz="2000" dirty="0" smtClean="0"/>
              <a:t>осуществляет каждый человек и по отношению к самому себе, занимаясь самообразованием и самовоспитанием. 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000240"/>
            <a:ext cx="37147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</a:t>
            </a:r>
            <a:r>
              <a:rPr lang="ru-RU" sz="2800" dirty="0" smtClean="0"/>
              <a:t>рофессиональная</a:t>
            </a:r>
            <a:r>
              <a:rPr lang="ru-RU" sz="3200" dirty="0" smtClean="0"/>
              <a:t> </a:t>
            </a:r>
          </a:p>
          <a:p>
            <a:r>
              <a:rPr lang="ru-RU" sz="2000" dirty="0" smtClean="0"/>
              <a:t>Осуществляется в специально организованных обществом образовательных учреждениях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357214"/>
            <a:ext cx="10358510" cy="75009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14346" y="214290"/>
            <a:ext cx="9358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/>
              <a:t>Системообразующей</a:t>
            </a:r>
            <a:r>
              <a:rPr lang="ru-RU" sz="2800" i="1" dirty="0" smtClean="0"/>
              <a:t> характеристикой педагогической деятельности, является цель</a:t>
            </a:r>
            <a:r>
              <a:rPr lang="ru-RU" sz="2800" dirty="0" smtClean="0"/>
              <a:t> (А.Н.Леонтьев).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14346" y="1785926"/>
            <a:ext cx="93583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800" b="1" dirty="0" smtClean="0">
                <a:solidFill>
                  <a:srgbClr val="7030A0"/>
                </a:solidFill>
              </a:rPr>
              <a:t>Цель </a:t>
            </a:r>
            <a:r>
              <a:rPr lang="ru-RU" sz="2800" dirty="0" smtClean="0"/>
              <a:t>педагогической деятельности — явление историческое. Она разрабатывается и формируется как отражение тенденции социального развития, предъявляя совокупность требований к современному человеку с учетом его духовных и природных возможностей. В ней заключены, с одной стороны, интересы и ожидания различных социальных и этнических групп, а с другой — потребности и стремления отдельной личности.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-357214"/>
            <a:ext cx="10358510" cy="75009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14290"/>
            <a:ext cx="8929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	Реализация цели педагогической деятельности связана с решением таких социально-педагогических </a:t>
            </a:r>
            <a:r>
              <a:rPr lang="ru-RU" sz="2800" b="1" u="sng" dirty="0" smtClean="0">
                <a:solidFill>
                  <a:srgbClr val="7030A0"/>
                </a:solidFill>
              </a:rPr>
              <a:t>задач:</a:t>
            </a:r>
          </a:p>
          <a:p>
            <a:pPr lvl="3">
              <a:buFont typeface="Arial" pitchFamily="34" charset="0"/>
              <a:buChar char="•"/>
            </a:pPr>
            <a:r>
              <a:rPr lang="ru-RU" sz="2800" dirty="0" smtClean="0"/>
              <a:t> как формирование воспитательной </a:t>
            </a:r>
            <a:r>
              <a:rPr lang="ru-RU" sz="2800" dirty="0" smtClean="0"/>
              <a:t>среды;</a:t>
            </a:r>
            <a:endParaRPr lang="ru-RU" sz="2800" dirty="0" smtClean="0"/>
          </a:p>
          <a:p>
            <a:pPr lvl="3">
              <a:buFont typeface="Arial" pitchFamily="34" charset="0"/>
              <a:buChar char="•"/>
            </a:pPr>
            <a:r>
              <a:rPr lang="ru-RU" sz="2800" dirty="0" smtClean="0"/>
              <a:t>организация деятельности воспитанников </a:t>
            </a:r>
            <a:r>
              <a:rPr lang="ru-RU" sz="2800" dirty="0" smtClean="0"/>
              <a:t>создание;</a:t>
            </a:r>
            <a:endParaRPr lang="ru-RU" sz="2800" dirty="0" smtClean="0"/>
          </a:p>
          <a:p>
            <a:pPr lvl="3">
              <a:buFont typeface="Arial" pitchFamily="34" charset="0"/>
              <a:buChar char="•"/>
            </a:pPr>
            <a:r>
              <a:rPr lang="ru-RU" sz="2800" dirty="0" smtClean="0"/>
              <a:t>воспитательного </a:t>
            </a:r>
            <a:r>
              <a:rPr lang="ru-RU" sz="2800" dirty="0" smtClean="0"/>
              <a:t>коллектива;</a:t>
            </a:r>
            <a:endParaRPr lang="ru-RU" sz="2800" dirty="0" smtClean="0"/>
          </a:p>
          <a:p>
            <a:pPr lvl="3">
              <a:buFont typeface="Arial" pitchFamily="34" charset="0"/>
              <a:buChar char="•"/>
            </a:pPr>
            <a:r>
              <a:rPr lang="ru-RU" sz="2800" dirty="0" smtClean="0"/>
              <a:t>развитие индивидуальности личности.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500090"/>
            <a:ext cx="10358510" cy="75009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14290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	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66"/>
            <a:ext cx="9715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 и объекты педагогической деятельности</a:t>
            </a:r>
            <a:endParaRPr lang="ru-RU" sz="36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785926"/>
            <a:ext cx="29289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solidFill>
                  <a:srgbClr val="009900"/>
                </a:solidFill>
              </a:rPr>
              <a:t>Субъекты</a:t>
            </a:r>
            <a:r>
              <a:rPr lang="ru-RU" altLang="ru-RU" sz="2000" b="1" i="1" dirty="0" smtClean="0">
                <a:latin typeface="Times New Roman" pitchFamily="18" charset="0"/>
              </a:rPr>
              <a:t>- </a:t>
            </a:r>
            <a:r>
              <a:rPr lang="ru-RU" altLang="ru-RU" sz="2000" b="1" i="1" dirty="0" smtClean="0">
                <a:solidFill>
                  <a:srgbClr val="FF00FF"/>
                </a:solidFill>
                <a:latin typeface="Times New Roman" pitchFamily="18" charset="0"/>
              </a:rPr>
              <a:t>КТО </a:t>
            </a:r>
            <a:r>
              <a:rPr lang="ru-RU" altLang="ru-RU" sz="2000" b="1" i="1" dirty="0" smtClean="0">
                <a:latin typeface="Times New Roman" pitchFamily="18" charset="0"/>
              </a:rPr>
              <a:t>Осуществляет деятельность</a:t>
            </a:r>
            <a:endParaRPr lang="ru-RU" altLang="ru-RU" sz="2000" b="1" i="1" dirty="0" smtClean="0">
              <a:latin typeface="Times New Roman" pitchFamily="18" charset="0"/>
            </a:endParaRPr>
          </a:p>
          <a:p>
            <a:endParaRPr lang="ru-RU" altLang="ru-RU" sz="2000" b="1" i="1" dirty="0" smtClean="0">
              <a:latin typeface="Times New Roman" pitchFamily="18" charset="0"/>
            </a:endParaRPr>
          </a:p>
          <a:p>
            <a:pPr>
              <a:buClr>
                <a:srgbClr val="009900"/>
              </a:buClr>
              <a:buFontTx/>
              <a:buChar char="o"/>
            </a:pPr>
            <a:r>
              <a:rPr lang="ru-RU" altLang="ru-RU" sz="2000" b="1" dirty="0" smtClean="0">
                <a:latin typeface="Times New Roman" pitchFamily="18" charset="0"/>
              </a:rPr>
              <a:t>Общество</a:t>
            </a:r>
          </a:p>
          <a:p>
            <a:pPr>
              <a:buClr>
                <a:srgbClr val="009900"/>
              </a:buClr>
              <a:buFontTx/>
              <a:buChar char="o"/>
            </a:pPr>
            <a:r>
              <a:rPr lang="ru-RU" altLang="ru-RU" sz="2000" b="1" dirty="0" smtClean="0">
                <a:latin typeface="Times New Roman" pitchFamily="18" charset="0"/>
              </a:rPr>
              <a:t>Группа</a:t>
            </a:r>
          </a:p>
          <a:p>
            <a:pPr>
              <a:buClr>
                <a:srgbClr val="009900"/>
              </a:buClr>
              <a:buFontTx/>
              <a:buChar char="o"/>
            </a:pPr>
            <a:r>
              <a:rPr lang="ru-RU" altLang="ru-RU" sz="2000" b="1" dirty="0" smtClean="0">
                <a:latin typeface="Times New Roman" pitchFamily="18" charset="0"/>
              </a:rPr>
              <a:t>Педагог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71365" y="1785926"/>
            <a:ext cx="321527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solidFill>
                  <a:srgbClr val="009900"/>
                </a:solidFill>
              </a:rPr>
              <a:t>Объекты</a:t>
            </a:r>
            <a:r>
              <a:rPr lang="ru-RU" altLang="ru-RU" sz="2000" b="1" i="1" dirty="0" smtClean="0"/>
              <a:t> </a:t>
            </a:r>
            <a:r>
              <a:rPr lang="ru-RU" altLang="ru-RU" sz="2000" b="1" i="1" dirty="0" smtClean="0"/>
              <a:t>– </a:t>
            </a:r>
            <a:r>
              <a:rPr lang="ru-RU" altLang="ru-RU" sz="2000" b="1" i="1" dirty="0" smtClean="0">
                <a:solidFill>
                  <a:srgbClr val="FF00FF"/>
                </a:solidFill>
              </a:rPr>
              <a:t>НА КОГО</a:t>
            </a:r>
            <a:endParaRPr lang="ru-RU" altLang="ru-RU" sz="2000" b="1" i="1" dirty="0" smtClean="0">
              <a:solidFill>
                <a:srgbClr val="FF00FF"/>
              </a:solidFill>
            </a:endParaRPr>
          </a:p>
          <a:p>
            <a:r>
              <a:rPr lang="ru-RU" altLang="ru-RU" sz="2000" b="1" i="1" dirty="0" smtClean="0">
                <a:latin typeface="Times New Roman" pitchFamily="18" charset="0"/>
              </a:rPr>
              <a:t>Направлена</a:t>
            </a:r>
          </a:p>
          <a:p>
            <a:r>
              <a:rPr lang="ru-RU" altLang="ru-RU" sz="2000" b="1" i="1" dirty="0" smtClean="0">
                <a:latin typeface="Times New Roman" pitchFamily="18" charset="0"/>
              </a:rPr>
              <a:t> деятельность</a:t>
            </a:r>
          </a:p>
          <a:p>
            <a:endParaRPr lang="ru-RU" altLang="ru-RU" sz="2000" b="1" i="1" dirty="0" smtClean="0"/>
          </a:p>
          <a:p>
            <a:pPr>
              <a:buClr>
                <a:srgbClr val="009900"/>
              </a:buClr>
              <a:buFontTx/>
              <a:buChar char="o"/>
            </a:pPr>
            <a:r>
              <a:rPr lang="ru-RU" altLang="ru-RU" sz="2000" b="1" dirty="0" smtClean="0">
                <a:latin typeface="Times New Roman" pitchFamily="18" charset="0"/>
              </a:rPr>
              <a:t> Группа</a:t>
            </a:r>
          </a:p>
          <a:p>
            <a:pPr>
              <a:buClr>
                <a:srgbClr val="009900"/>
              </a:buClr>
              <a:buFontTx/>
              <a:buChar char="o"/>
            </a:pPr>
            <a:r>
              <a:rPr lang="ru-RU" altLang="ru-RU" sz="2000" b="1" dirty="0" smtClean="0">
                <a:latin typeface="Times New Roman" pitchFamily="18" charset="0"/>
              </a:rPr>
              <a:t>Личность</a:t>
            </a:r>
          </a:p>
          <a:p>
            <a:pPr>
              <a:spcBef>
                <a:spcPct val="50000"/>
              </a:spcBef>
            </a:pPr>
            <a:endParaRPr lang="ru-RU" altLang="ru-RU" sz="32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50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8786842" cy="757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Основные виды педагогической деятельности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7929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Воспитательная работа —</a:t>
            </a:r>
            <a:r>
              <a:rPr lang="ru-RU" sz="2800" dirty="0" smtClean="0"/>
              <a:t> это педагогическая деятельность, направленная на организацию воспитательной среды и управление разнообразными видами деятельности воспитанников с целью решения задач гармоничного развития личности. </a:t>
            </a:r>
          </a:p>
          <a:p>
            <a:r>
              <a:rPr lang="ru-RU" sz="2800" dirty="0" smtClean="0"/>
              <a:t>	 </a:t>
            </a:r>
            <a:r>
              <a:rPr lang="ru-RU" sz="2800" i="1" dirty="0" smtClean="0"/>
              <a:t>Преподавание —</a:t>
            </a:r>
            <a:r>
              <a:rPr lang="ru-RU" sz="2800" dirty="0" smtClean="0"/>
              <a:t> это вид воспитательной деятельности, который направлен на управление преимущественно познавательной деятельностью школьников. 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50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8786842" cy="757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</a:t>
            </a:r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П</a:t>
            </a:r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едагогические технологии 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142984"/>
            <a:ext cx="7929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000" dirty="0" smtClean="0"/>
              <a:t>Среди </a:t>
            </a:r>
            <a:r>
              <a:rPr lang="ru-RU" sz="2000" dirty="0" smtClean="0"/>
              <a:t>педагогических технологий, которые используются в</a:t>
            </a:r>
          </a:p>
          <a:p>
            <a:r>
              <a:rPr lang="ru-RU" sz="2000" dirty="0" smtClean="0"/>
              <a:t>работе с детьми дошкольного возраста, можно </a:t>
            </a:r>
            <a:r>
              <a:rPr lang="ru-RU" sz="2000" dirty="0" smtClean="0"/>
              <a:t>выделить: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1. </a:t>
            </a:r>
            <a:r>
              <a:rPr lang="ru-RU" sz="2000" dirty="0" err="1" smtClean="0"/>
              <a:t>З</a:t>
            </a:r>
            <a:r>
              <a:rPr lang="ru-RU" sz="2000" dirty="0" err="1" smtClean="0"/>
              <a:t>доровьесберегающие</a:t>
            </a:r>
            <a:r>
              <a:rPr lang="ru-RU" sz="2000" dirty="0" smtClean="0"/>
              <a:t> </a:t>
            </a:r>
            <a:r>
              <a:rPr lang="ru-RU" sz="2000" dirty="0" smtClean="0"/>
              <a:t>педагогические</a:t>
            </a:r>
          </a:p>
          <a:p>
            <a:r>
              <a:rPr lang="ru-RU" sz="2000" dirty="0" smtClean="0"/>
              <a:t>т</a:t>
            </a:r>
            <a:r>
              <a:rPr lang="ru-RU" sz="2000" dirty="0" smtClean="0"/>
              <a:t>ехнологии.</a:t>
            </a:r>
            <a:endParaRPr lang="ru-RU" sz="2000" dirty="0" smtClean="0"/>
          </a:p>
          <a:p>
            <a:r>
              <a:rPr lang="ru-RU" sz="2000" dirty="0" smtClean="0"/>
              <a:t>2. </a:t>
            </a:r>
            <a:r>
              <a:rPr lang="ru-RU" sz="2000" dirty="0" smtClean="0"/>
              <a:t>Т</a:t>
            </a:r>
            <a:r>
              <a:rPr lang="ru-RU" sz="2000" dirty="0" smtClean="0"/>
              <a:t>ехнологию </a:t>
            </a:r>
            <a:r>
              <a:rPr lang="ru-RU" sz="2000" dirty="0" smtClean="0"/>
              <a:t>личностно-ориентированного</a:t>
            </a:r>
          </a:p>
          <a:p>
            <a:r>
              <a:rPr lang="ru-RU" sz="2000" dirty="0" smtClean="0"/>
              <a:t>взаимодействия педагога с </a:t>
            </a:r>
            <a:r>
              <a:rPr lang="ru-RU" sz="2000" dirty="0" smtClean="0"/>
              <a:t>детьми.</a:t>
            </a:r>
            <a:endParaRPr lang="ru-RU" sz="2000" dirty="0" smtClean="0"/>
          </a:p>
          <a:p>
            <a:r>
              <a:rPr lang="ru-RU" sz="2000" dirty="0" smtClean="0"/>
              <a:t>3. </a:t>
            </a:r>
            <a:r>
              <a:rPr lang="ru-RU" sz="2000" dirty="0" smtClean="0"/>
              <a:t>Т</a:t>
            </a:r>
            <a:r>
              <a:rPr lang="ru-RU" sz="2000" dirty="0" smtClean="0"/>
              <a:t>ехнологию </a:t>
            </a:r>
            <a:r>
              <a:rPr lang="ru-RU" sz="2000" dirty="0" smtClean="0"/>
              <a:t>проектной </a:t>
            </a:r>
            <a:r>
              <a:rPr lang="ru-RU" sz="2000" dirty="0" smtClean="0"/>
              <a:t>деятельности.</a:t>
            </a:r>
            <a:endParaRPr lang="ru-RU" sz="2000" dirty="0" smtClean="0"/>
          </a:p>
          <a:p>
            <a:r>
              <a:rPr lang="ru-RU" sz="2000" dirty="0" smtClean="0"/>
              <a:t>4. </a:t>
            </a:r>
            <a:r>
              <a:rPr lang="ru-RU" sz="2000" dirty="0" smtClean="0"/>
              <a:t>Т</a:t>
            </a:r>
            <a:r>
              <a:rPr lang="ru-RU" sz="2000" dirty="0" smtClean="0"/>
              <a:t>ехнологию </a:t>
            </a:r>
            <a:r>
              <a:rPr lang="ru-RU" sz="2000" dirty="0" smtClean="0"/>
              <a:t>исследовательской </a:t>
            </a:r>
            <a:r>
              <a:rPr lang="ru-RU" sz="2000" dirty="0" smtClean="0"/>
              <a:t>деятельности.</a:t>
            </a:r>
            <a:endParaRPr lang="ru-RU" sz="2000" dirty="0" smtClean="0"/>
          </a:p>
          <a:p>
            <a:r>
              <a:rPr lang="ru-RU" sz="2000" dirty="0" smtClean="0"/>
              <a:t>5.Технологии </a:t>
            </a:r>
            <a:r>
              <a:rPr lang="ru-RU" sz="2000" dirty="0" smtClean="0"/>
              <a:t>«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дошкольника» и</a:t>
            </a:r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педагога</a:t>
            </a:r>
            <a:r>
              <a:rPr lang="ru-RU" sz="2000" dirty="0" smtClean="0"/>
              <a:t>».</a:t>
            </a:r>
            <a:endParaRPr lang="ru-RU" sz="2000" dirty="0" smtClean="0"/>
          </a:p>
          <a:p>
            <a:r>
              <a:rPr lang="ru-RU" sz="2000" dirty="0" smtClean="0"/>
              <a:t>6.Информационно-коммуникативные </a:t>
            </a:r>
            <a:r>
              <a:rPr lang="ru-RU" sz="2000" dirty="0" smtClean="0"/>
              <a:t>технологии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7.Технология проблемного обучения.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pedsovet.su/_ld/293/467720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50" y="-285776"/>
            <a:ext cx="10358510" cy="7500990"/>
          </a:xfrm>
          <a:prstGeom prst="rect">
            <a:avLst/>
          </a:prstGeom>
          <a:noFill/>
        </p:spPr>
      </p:pic>
      <p:sp>
        <p:nvSpPr>
          <p:cNvPr id="2049" name="WordArt 1"/>
          <p:cNvSpPr>
            <a:spLocks noChangeArrowheads="1" noChangeShapeType="1" noTextEdit="1"/>
          </p:cNvSpPr>
          <p:nvPr/>
        </p:nvSpPr>
        <p:spPr bwMode="auto">
          <a:xfrm>
            <a:off x="0" y="214290"/>
            <a:ext cx="8786842" cy="7572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Методы организации педагогической деятельности:</a:t>
            </a:r>
            <a:r>
              <a:rPr lang="ru-RU" sz="3600" u="sng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</a:t>
            </a:r>
            <a:endParaRPr lang="ru-RU" sz="3600" u="sng" kern="10" spc="720" dirty="0">
              <a:ln w="9525">
                <a:noFill/>
                <a:round/>
                <a:headEnd/>
                <a:tailEnd/>
              </a:ln>
              <a:solidFill>
                <a:srgbClr val="7030A0"/>
              </a:solidFill>
              <a:latin typeface="Arial Black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14298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      Выделяют:  </a:t>
            </a:r>
            <a:endParaRPr lang="ru-RU" sz="2400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71612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Пассивные</a:t>
            </a:r>
            <a:r>
              <a:rPr lang="ru-RU" sz="2400" dirty="0" smtClean="0"/>
              <a:t>: когда </a:t>
            </a:r>
            <a:r>
              <a:rPr lang="ru-RU" sz="2400" dirty="0" smtClean="0"/>
              <a:t>педагог доминирует, а воспитанники </a:t>
            </a:r>
            <a:r>
              <a:rPr lang="ru-RU" sz="2400" dirty="0" smtClean="0"/>
              <a:t>— пассивны. Такие методы в рамках ФГОС признаны наименее эффективными, хотя используются на отдельных  </a:t>
            </a:r>
            <a:r>
              <a:rPr lang="ru-RU" sz="2400" dirty="0" smtClean="0"/>
              <a:t>занятиях        обучающего </a:t>
            </a:r>
            <a:r>
              <a:rPr lang="ru-RU" sz="2400" dirty="0" smtClean="0"/>
              <a:t>типа. </a:t>
            </a:r>
          </a:p>
          <a:p>
            <a:r>
              <a:rPr lang="ru-RU" sz="2400" b="1" dirty="0" smtClean="0"/>
              <a:t>Активные (АМО).</a:t>
            </a:r>
            <a:r>
              <a:rPr lang="ru-RU" sz="2400" dirty="0" smtClean="0"/>
              <a:t> Здесь </a:t>
            </a:r>
            <a:r>
              <a:rPr lang="ru-RU" sz="2400" dirty="0" smtClean="0"/>
              <a:t>педагог </a:t>
            </a:r>
            <a:r>
              <a:rPr lang="ru-RU" sz="2400" dirty="0" smtClean="0"/>
              <a:t>и </a:t>
            </a:r>
            <a:r>
              <a:rPr lang="ru-RU" sz="2400" dirty="0" smtClean="0"/>
              <a:t>воспитанник выступают </a:t>
            </a:r>
            <a:r>
              <a:rPr lang="ru-RU" sz="2400" dirty="0" smtClean="0"/>
              <a:t>как равноправные участники </a:t>
            </a:r>
            <a:r>
              <a:rPr lang="ru-RU" sz="2400" dirty="0" smtClean="0"/>
              <a:t>обучения. </a:t>
            </a:r>
            <a:endParaRPr lang="ru-RU" sz="2400" dirty="0" smtClean="0"/>
          </a:p>
          <a:p>
            <a:r>
              <a:rPr lang="ru-RU" sz="2400" b="1" dirty="0" smtClean="0"/>
              <a:t>Интерактивные (ИМО)</a:t>
            </a:r>
            <a:r>
              <a:rPr lang="ru-RU" sz="2400" dirty="0" smtClean="0"/>
              <a:t> — наиболее эффективные методы, при которых </a:t>
            </a:r>
            <a:r>
              <a:rPr lang="ru-RU" sz="2400" dirty="0" smtClean="0"/>
              <a:t>воспитанники </a:t>
            </a:r>
            <a:r>
              <a:rPr lang="ru-RU" sz="2400" dirty="0" smtClean="0"/>
              <a:t>взаимодействуют не только с учителем, но и друг с другом. </a:t>
            </a:r>
            <a:endParaRPr lang="ru-RU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436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Викулька</cp:lastModifiedBy>
  <cp:revision>22</cp:revision>
  <dcterms:created xsi:type="dcterms:W3CDTF">2013-10-22T12:51:38Z</dcterms:created>
  <dcterms:modified xsi:type="dcterms:W3CDTF">2019-10-15T00:15:15Z</dcterms:modified>
</cp:coreProperties>
</file>